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77" d="100"/>
          <a:sy n="77" d="100"/>
        </p:scale>
        <p:origin x="80"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184577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682577-BC4D-4B3C-9F26-73848A2561A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87661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25813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6068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40027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682577-BC4D-4B3C-9F26-73848A2561A4}"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199542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682577-BC4D-4B3C-9F26-73848A2561A4}" type="datetimeFigureOut">
              <a:rPr lang="en-US" smtClean="0"/>
              <a:t>12/12/2021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22799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1070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259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78566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682577-BC4D-4B3C-9F26-73848A2561A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195936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682577-BC4D-4B3C-9F26-73848A2561A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5300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682577-BC4D-4B3C-9F26-73848A2561A4}"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14282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682577-BC4D-4B3C-9F26-73848A2561A4}"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66234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82577-BC4D-4B3C-9F26-73848A2561A4}"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353586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682577-BC4D-4B3C-9F26-73848A2561A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94145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682577-BC4D-4B3C-9F26-73848A2561A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9D8E92-E83A-4402-98CB-2E464C179239}" type="slidenum">
              <a:rPr lang="en-US" smtClean="0"/>
              <a:t>‹#›</a:t>
            </a:fld>
            <a:endParaRPr lang="en-US"/>
          </a:p>
        </p:txBody>
      </p:sp>
    </p:spTree>
    <p:extLst>
      <p:ext uri="{BB962C8B-B14F-4D97-AF65-F5344CB8AC3E}">
        <p14:creationId xmlns:p14="http://schemas.microsoft.com/office/powerpoint/2010/main" val="299084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F682577-BC4D-4B3C-9F26-73848A2561A4}" type="datetimeFigureOut">
              <a:rPr lang="en-US" smtClean="0"/>
              <a:t>12/12/2021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C9D8E92-E83A-4402-98CB-2E464C179239}" type="slidenum">
              <a:rPr lang="en-US" smtClean="0"/>
              <a:t>‹#›</a:t>
            </a:fld>
            <a:endParaRPr lang="en-US"/>
          </a:p>
        </p:txBody>
      </p:sp>
    </p:spTree>
    <p:extLst>
      <p:ext uri="{BB962C8B-B14F-4D97-AF65-F5344CB8AC3E}">
        <p14:creationId xmlns:p14="http://schemas.microsoft.com/office/powerpoint/2010/main" val="5524575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sSvC3BAryn0&amp;t=152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CRITICAL THINKING IN PARENTING </a:t>
            </a:r>
            <a:endParaRPr lang="en-US" dirty="0" smtClean="0">
              <a:latin typeface="18thCentury" pitchFamily="2" charset="0"/>
            </a:endParaRPr>
          </a:p>
        </p:txBody>
      </p:sp>
      <p:sp>
        <p:nvSpPr>
          <p:cNvPr id="5" name="Content Placeholder 4"/>
          <p:cNvSpPr>
            <a:spLocks noGrp="1"/>
          </p:cNvSpPr>
          <p:nvPr>
            <p:ph idx="1"/>
          </p:nvPr>
        </p:nvSpPr>
        <p:spPr/>
        <p:txBody>
          <a:bodyPr>
            <a:noAutofit/>
          </a:bodyPr>
          <a:lstStyle/>
          <a:p>
            <a:pPr marL="0" indent="0" algn="ctr">
              <a:buNone/>
            </a:pPr>
            <a:r>
              <a:rPr lang="en-US" sz="2400" b="1" dirty="0" smtClean="0">
                <a:latin typeface="18thCentury" pitchFamily="2" charset="0"/>
              </a:rPr>
              <a:t>Name </a:t>
            </a:r>
          </a:p>
          <a:p>
            <a:pPr algn="ctr">
              <a:buFont typeface="Wingdings" panose="05000000000000000000" pitchFamily="2" charset="2"/>
              <a:buChar char="§"/>
            </a:pPr>
            <a:r>
              <a:rPr lang="en-US" sz="2400" b="1" dirty="0" smtClean="0">
                <a:latin typeface="18thCentury" pitchFamily="2" charset="0"/>
              </a:rPr>
              <a:t>Importance of Critical thinking in parenting </a:t>
            </a:r>
          </a:p>
          <a:p>
            <a:pPr lvl="1">
              <a:buFont typeface="Wingdings" panose="05000000000000000000" pitchFamily="2" charset="2"/>
              <a:buChar char="q"/>
            </a:pPr>
            <a:r>
              <a:rPr lang="en-US" sz="2000" dirty="0" smtClean="0">
                <a:latin typeface="18thCentury" pitchFamily="2" charset="0"/>
              </a:rPr>
              <a:t>Critical thinking at home establishes guidelines for parents to follow  in developing their children. </a:t>
            </a:r>
          </a:p>
          <a:p>
            <a:pPr lvl="1">
              <a:buFont typeface="Wingdings" panose="05000000000000000000" pitchFamily="2" charset="2"/>
              <a:buChar char="q"/>
            </a:pPr>
            <a:r>
              <a:rPr lang="en-US" sz="2000" dirty="0" smtClean="0">
                <a:latin typeface="18thCentury" pitchFamily="2" charset="0"/>
              </a:rPr>
              <a:t>Critical thinking provides simple guidelines to the parents on instructing their children based on the available resources.</a:t>
            </a:r>
          </a:p>
          <a:p>
            <a:pPr lvl="1">
              <a:buFont typeface="Wingdings" panose="05000000000000000000" pitchFamily="2" charset="2"/>
              <a:buChar char="q"/>
            </a:pPr>
            <a:r>
              <a:rPr lang="en-US" sz="2000" dirty="0" smtClean="0">
                <a:latin typeface="18thCentury" pitchFamily="2" charset="0"/>
              </a:rPr>
              <a:t>Critical thinking allows parents to identify ways of spending time with their children and establishing relationships making it an important aspect in parenting. </a:t>
            </a:r>
            <a:endParaRPr lang="en-US" sz="2400" dirty="0" smtClean="0">
              <a:latin typeface="18thCentury" pitchFamily="2" charset="0"/>
            </a:endParaRPr>
          </a:p>
        </p:txBody>
      </p:sp>
    </p:spTree>
    <p:extLst>
      <p:ext uri="{BB962C8B-B14F-4D97-AF65-F5344CB8AC3E}">
        <p14:creationId xmlns:p14="http://schemas.microsoft.com/office/powerpoint/2010/main" val="163382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Characteristics of a good critical thinker </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2400" dirty="0" smtClean="0">
                <a:latin typeface="18thCentury" pitchFamily="2" charset="0"/>
              </a:rPr>
              <a:t>Observation- observation includes careful consideration of the situation to understand every aspect of the problems an individual has to be curious to make observations. An effective critical thinker is always curious about their surroundings and different topics of interest around them.  High level of awareness is also associated with curiosity. A high level of awareness allows a critical thinker to identify situations favorable for critical thinking. </a:t>
            </a:r>
          </a:p>
        </p:txBody>
      </p:sp>
      <p:pic>
        <p:nvPicPr>
          <p:cNvPr id="3" name="Content Placeholder 2"/>
          <p:cNvPicPr>
            <a:picLocks noGrp="1" noChangeAspect="1"/>
          </p:cNvPicPr>
          <p:nvPr>
            <p:ph sz="half" idx="2"/>
          </p:nvPr>
        </p:nvPicPr>
        <p:blipFill>
          <a:blip r:embed="rId2"/>
          <a:stretch>
            <a:fillRect/>
          </a:stretch>
        </p:blipFill>
        <p:spPr>
          <a:xfrm>
            <a:off x="6343875" y="2678112"/>
            <a:ext cx="4554087" cy="4179888"/>
          </a:xfrm>
          <a:prstGeom prst="rect">
            <a:avLst/>
          </a:prstGeom>
        </p:spPr>
      </p:pic>
    </p:spTree>
    <p:extLst>
      <p:ext uri="{BB962C8B-B14F-4D97-AF65-F5344CB8AC3E}">
        <p14:creationId xmlns:p14="http://schemas.microsoft.com/office/powerpoint/2010/main" val="42689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Characteristics of a good critical thinker 2</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2000" dirty="0">
                <a:latin typeface="18thCentury" pitchFamily="2" charset="0"/>
              </a:rPr>
              <a:t>Decisiveness- a critical thinker is able to make quick decisions and take action based on those decisions. They are also to identify the best decisions out of all the available </a:t>
            </a:r>
            <a:r>
              <a:rPr lang="en-US" sz="2000" dirty="0" smtClean="0">
                <a:latin typeface="18thCentury" pitchFamily="2" charset="0"/>
              </a:rPr>
              <a:t>ones</a:t>
            </a:r>
            <a:r>
              <a:rPr lang="en-US" sz="2000" dirty="0">
                <a:latin typeface="18thCentury" pitchFamily="2" charset="0"/>
              </a:rPr>
              <a:t> </a:t>
            </a:r>
            <a:r>
              <a:rPr lang="en-US" sz="2000" dirty="0" smtClean="0">
                <a:latin typeface="18thCentury" pitchFamily="2" charset="0"/>
              </a:rPr>
              <a:t>(Cottrell, 2017)</a:t>
            </a:r>
          </a:p>
          <a:p>
            <a:pPr>
              <a:buFont typeface="Courier New" panose="02070309020205020404" pitchFamily="49" charset="0"/>
              <a:buChar char="o"/>
            </a:pPr>
            <a:r>
              <a:rPr lang="en-US" sz="2000" dirty="0" smtClean="0">
                <a:latin typeface="18thCentury" pitchFamily="2" charset="0"/>
              </a:rPr>
              <a:t>Challenging status quo- critical thinkers tend to think for themselves before following any rules or traditions they don’t understand,  blindly. </a:t>
            </a:r>
          </a:p>
          <a:p>
            <a:pPr>
              <a:buFont typeface="Courier New" panose="02070309020205020404" pitchFamily="49" charset="0"/>
              <a:buChar char="o"/>
            </a:pPr>
            <a:r>
              <a:rPr lang="en-US" sz="2000" dirty="0" smtClean="0">
                <a:latin typeface="18thCentury" pitchFamily="2" charset="0"/>
              </a:rPr>
              <a:t>Questioning authority- an effective critical thinker has the ability to question the ideas and concepts established by others without blindly following them. </a:t>
            </a:r>
          </a:p>
          <a:p>
            <a:pPr>
              <a:buFont typeface="Courier New" panose="02070309020205020404" pitchFamily="49" charset="0"/>
              <a:buChar char="o"/>
            </a:pPr>
            <a:r>
              <a:rPr lang="en-US" sz="2000" dirty="0" smtClean="0">
                <a:latin typeface="18thCentury" pitchFamily="2" charset="0"/>
              </a:rPr>
              <a:t>Open-mindedness- Critical thinkers can listen to ideas from different individuals without biases. </a:t>
            </a:r>
            <a:endParaRPr lang="en-US" sz="2000" dirty="0">
              <a:latin typeface="18thCentury" pitchFamily="2" charset="0"/>
            </a:endParaRPr>
          </a:p>
        </p:txBody>
      </p:sp>
      <p:pic>
        <p:nvPicPr>
          <p:cNvPr id="7" name="Content Placeholder 6"/>
          <p:cNvPicPr>
            <a:picLocks noGrp="1" noChangeAspect="1"/>
          </p:cNvPicPr>
          <p:nvPr>
            <p:ph sz="half" idx="2"/>
          </p:nvPr>
        </p:nvPicPr>
        <p:blipFill>
          <a:blip r:embed="rId2"/>
          <a:stretch>
            <a:fillRect/>
          </a:stretch>
        </p:blipFill>
        <p:spPr>
          <a:xfrm>
            <a:off x="6172200" y="2603500"/>
            <a:ext cx="5531485" cy="3721100"/>
          </a:xfrm>
          <a:prstGeom prst="rect">
            <a:avLst/>
          </a:prstGeom>
        </p:spPr>
      </p:pic>
    </p:spTree>
    <p:extLst>
      <p:ext uri="{BB962C8B-B14F-4D97-AF65-F5344CB8AC3E}">
        <p14:creationId xmlns:p14="http://schemas.microsoft.com/office/powerpoint/2010/main" val="302200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Barriers and Resistances of Good critical Thinking</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2000" b="1" dirty="0" smtClean="0">
                <a:latin typeface="18thCentury" pitchFamily="2" charset="0"/>
              </a:rPr>
              <a:t>Egocentric thinking- </a:t>
            </a:r>
            <a:r>
              <a:rPr lang="en-US" sz="2000" dirty="0" smtClean="0">
                <a:latin typeface="18thCentury" pitchFamily="2" charset="0"/>
              </a:rPr>
              <a:t>it includes the tendency to think that everything that happens is related to oneself </a:t>
            </a:r>
            <a:r>
              <a:rPr lang="en-US" sz="2000" dirty="0">
                <a:latin typeface="18thCentury" pitchFamily="2" charset="0"/>
              </a:rPr>
              <a:t>(Cottrell, 2017</a:t>
            </a:r>
            <a:r>
              <a:rPr lang="en-US" sz="2000" dirty="0" smtClean="0">
                <a:latin typeface="18thCentury" pitchFamily="2" charset="0"/>
              </a:rPr>
              <a:t>). Egocentric thinking usually develops in children at the adolescent stage. Children at this stage may have a constrained point of view which may lead to arguing with different people including their parents. Parents can use their understanding of this concept to interact effectively with their children and improve their critical thinking </a:t>
            </a:r>
            <a:r>
              <a:rPr lang="en-US" sz="2000" dirty="0">
                <a:latin typeface="18thCentury" pitchFamily="2" charset="0"/>
              </a:rPr>
              <a:t>(Monteiro, </a:t>
            </a:r>
            <a:r>
              <a:rPr lang="en-US" sz="2000" dirty="0" err="1">
                <a:latin typeface="18thCentury" pitchFamily="2" charset="0"/>
              </a:rPr>
              <a:t>Sherbino</a:t>
            </a:r>
            <a:r>
              <a:rPr lang="en-US" sz="2000" dirty="0">
                <a:latin typeface="18thCentury" pitchFamily="2" charset="0"/>
              </a:rPr>
              <a:t>, </a:t>
            </a:r>
            <a:r>
              <a:rPr lang="en-US" sz="2000" dirty="0" err="1">
                <a:latin typeface="18thCentury" pitchFamily="2" charset="0"/>
              </a:rPr>
              <a:t>Sibbald</a:t>
            </a:r>
            <a:r>
              <a:rPr lang="en-US" sz="2000" dirty="0">
                <a:latin typeface="18thCentury" pitchFamily="2" charset="0"/>
              </a:rPr>
              <a:t>, &amp; Norman, 2020).</a:t>
            </a:r>
          </a:p>
        </p:txBody>
      </p:sp>
      <p:pic>
        <p:nvPicPr>
          <p:cNvPr id="8" name="Content Placeholder 7"/>
          <p:cNvPicPr>
            <a:picLocks noGrp="1" noChangeAspect="1"/>
          </p:cNvPicPr>
          <p:nvPr>
            <p:ph sz="half" idx="2"/>
          </p:nvPr>
        </p:nvPicPr>
        <p:blipFill>
          <a:blip r:embed="rId2"/>
          <a:stretch>
            <a:fillRect/>
          </a:stretch>
        </p:blipFill>
        <p:spPr>
          <a:xfrm>
            <a:off x="6758247" y="2603499"/>
            <a:ext cx="3345133" cy="3631045"/>
          </a:xfrm>
          <a:prstGeom prst="rect">
            <a:avLst/>
          </a:prstGeom>
        </p:spPr>
      </p:pic>
    </p:spTree>
    <p:extLst>
      <p:ext uri="{BB962C8B-B14F-4D97-AF65-F5344CB8AC3E}">
        <p14:creationId xmlns:p14="http://schemas.microsoft.com/office/powerpoint/2010/main" val="119940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Barriers and Resistances of Good critical Thinking</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2000" b="1" dirty="0" smtClean="0">
                <a:latin typeface="18thCentury" pitchFamily="2" charset="0"/>
              </a:rPr>
              <a:t>Biased experiences</a:t>
            </a:r>
          </a:p>
          <a:p>
            <a:pPr lvl="1">
              <a:buFont typeface="Wingdings" panose="05000000000000000000" pitchFamily="2" charset="2"/>
              <a:buChar char="q"/>
            </a:pPr>
            <a:r>
              <a:rPr lang="en-US" sz="1800" dirty="0" smtClean="0">
                <a:latin typeface="18thCentury" pitchFamily="2" charset="0"/>
              </a:rPr>
              <a:t>Biased experiences by an individual prevent their ability to be open minded and think critically. Individuals used to base their arguments on personal experiences which prevents them from being fair or using reasoning and common sense (Monteiro</a:t>
            </a:r>
            <a:r>
              <a:rPr lang="en-US" sz="1800" dirty="0">
                <a:latin typeface="18thCentury" pitchFamily="2" charset="0"/>
              </a:rPr>
              <a:t>, </a:t>
            </a:r>
            <a:r>
              <a:rPr lang="en-US" sz="1800" dirty="0" err="1" smtClean="0">
                <a:latin typeface="18thCentury" pitchFamily="2" charset="0"/>
              </a:rPr>
              <a:t>Sherbino</a:t>
            </a:r>
            <a:r>
              <a:rPr lang="en-US" sz="1800" dirty="0">
                <a:latin typeface="18thCentury" pitchFamily="2" charset="0"/>
              </a:rPr>
              <a:t>, </a:t>
            </a:r>
            <a:r>
              <a:rPr lang="en-US" sz="1800" dirty="0" err="1" smtClean="0">
                <a:latin typeface="18thCentury" pitchFamily="2" charset="0"/>
              </a:rPr>
              <a:t>Sibbald</a:t>
            </a:r>
            <a:r>
              <a:rPr lang="en-US" sz="1800" dirty="0">
                <a:latin typeface="18thCentury" pitchFamily="2" charset="0"/>
              </a:rPr>
              <a:t>, </a:t>
            </a:r>
            <a:r>
              <a:rPr lang="en-US" sz="1800" dirty="0" smtClean="0">
                <a:latin typeface="18thCentury" pitchFamily="2" charset="0"/>
              </a:rPr>
              <a:t>&amp; </a:t>
            </a:r>
            <a:r>
              <a:rPr lang="en-US" sz="1800" dirty="0">
                <a:latin typeface="18thCentury" pitchFamily="2" charset="0"/>
              </a:rPr>
              <a:t>Norman, </a:t>
            </a:r>
            <a:r>
              <a:rPr lang="en-US" sz="1800" dirty="0" smtClean="0">
                <a:latin typeface="18thCentury" pitchFamily="2" charset="0"/>
              </a:rPr>
              <a:t>2020). Parents need to avoid biases when making decisions relating to their children. Bias in reasoning can lead to the parents drawing false conclusions about their children which may worsen their relationships. </a:t>
            </a:r>
            <a:endParaRPr lang="en-US" sz="1800" dirty="0">
              <a:latin typeface="18thCentury" pitchFamily="2" charset="0"/>
            </a:endParaRPr>
          </a:p>
        </p:txBody>
      </p:sp>
      <p:pic>
        <p:nvPicPr>
          <p:cNvPr id="3" name="Content Placeholder 2"/>
          <p:cNvPicPr>
            <a:picLocks noGrp="1" noChangeAspect="1"/>
          </p:cNvPicPr>
          <p:nvPr>
            <p:ph sz="half" idx="2"/>
          </p:nvPr>
        </p:nvPicPr>
        <p:blipFill>
          <a:blip r:embed="rId2"/>
          <a:stretch>
            <a:fillRect/>
          </a:stretch>
        </p:blipFill>
        <p:spPr>
          <a:xfrm>
            <a:off x="6477000" y="2603500"/>
            <a:ext cx="4541520" cy="3614420"/>
          </a:xfrm>
          <a:prstGeom prst="rect">
            <a:avLst/>
          </a:prstGeom>
        </p:spPr>
      </p:pic>
    </p:spTree>
    <p:extLst>
      <p:ext uri="{BB962C8B-B14F-4D97-AF65-F5344CB8AC3E}">
        <p14:creationId xmlns:p14="http://schemas.microsoft.com/office/powerpoint/2010/main" val="344221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Informal Fallacies </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2000" b="1" dirty="0" smtClean="0">
                <a:latin typeface="18thCentury" pitchFamily="2" charset="0"/>
              </a:rPr>
              <a:t>Hasty generalizations- </a:t>
            </a:r>
          </a:p>
          <a:p>
            <a:pPr lvl="1">
              <a:buFont typeface="Courier New" panose="02070309020205020404" pitchFamily="49" charset="0"/>
              <a:buChar char="o"/>
            </a:pPr>
            <a:r>
              <a:rPr lang="en-US" sz="1800" dirty="0" smtClean="0">
                <a:latin typeface="18thCentury" pitchFamily="2" charset="0"/>
              </a:rPr>
              <a:t>Hasty generalizations includes rushing to make conclusions based on little available evidence. Drawing conclusions without enough evidence is among the factors which may hinder critical thinking (Muniz</a:t>
            </a:r>
            <a:r>
              <a:rPr lang="en-US" sz="1800" dirty="0">
                <a:latin typeface="18thCentury" pitchFamily="2" charset="0"/>
              </a:rPr>
              <a:t>, </a:t>
            </a:r>
            <a:r>
              <a:rPr lang="en-US" sz="1800" dirty="0" smtClean="0">
                <a:latin typeface="18thCentury" pitchFamily="2" charset="0"/>
              </a:rPr>
              <a:t>2018). Parents may rush to make conclusions about their teenage children based on what they have heard about other teenagers.  If teenagers were caught staying out late to smoke marijuana, a parent may conclude that their child also smokes marijuana when they stay out late. This parent is unable to reason or use common sense in these situations. </a:t>
            </a:r>
            <a:endParaRPr lang="en-US" dirty="0">
              <a:latin typeface="18thCentury" pitchFamily="2" charset="0"/>
            </a:endParaRPr>
          </a:p>
        </p:txBody>
      </p:sp>
      <p:pic>
        <p:nvPicPr>
          <p:cNvPr id="6" name="Content Placeholder 5"/>
          <p:cNvPicPr>
            <a:picLocks noGrp="1" noChangeAspect="1"/>
          </p:cNvPicPr>
          <p:nvPr>
            <p:ph sz="half" idx="2"/>
          </p:nvPr>
        </p:nvPicPr>
        <p:blipFill>
          <a:blip r:embed="rId2"/>
          <a:stretch>
            <a:fillRect/>
          </a:stretch>
        </p:blipFill>
        <p:spPr>
          <a:xfrm>
            <a:off x="6208712" y="2758440"/>
            <a:ext cx="4901247" cy="3505200"/>
          </a:xfrm>
          <a:prstGeom prst="rect">
            <a:avLst/>
          </a:prstGeom>
        </p:spPr>
      </p:pic>
    </p:spTree>
    <p:extLst>
      <p:ext uri="{BB962C8B-B14F-4D97-AF65-F5344CB8AC3E}">
        <p14:creationId xmlns:p14="http://schemas.microsoft.com/office/powerpoint/2010/main" val="85054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Media and Advertising Connections </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1800" b="1" dirty="0" smtClean="0">
                <a:latin typeface="18thCentury" pitchFamily="2" charset="0"/>
              </a:rPr>
              <a:t>Nickelodeon Worldwide day of Play</a:t>
            </a:r>
          </a:p>
          <a:p>
            <a:pPr>
              <a:buFont typeface="Courier New" panose="02070309020205020404" pitchFamily="49" charset="0"/>
              <a:buChar char="o"/>
            </a:pPr>
            <a:r>
              <a:rPr lang="en-US" dirty="0" smtClean="0">
                <a:latin typeface="18thCentury" pitchFamily="2" charset="0"/>
              </a:rPr>
              <a:t>Link: </a:t>
            </a:r>
            <a:r>
              <a:rPr lang="en-US" dirty="0" smtClean="0">
                <a:solidFill>
                  <a:srgbClr val="00B0F0"/>
                </a:solidFill>
                <a:latin typeface="18thCentury" pitchFamily="2" charset="0"/>
                <a:hlinkClick r:id="rId2"/>
              </a:rPr>
              <a:t>https</a:t>
            </a:r>
            <a:r>
              <a:rPr lang="en-US" dirty="0">
                <a:solidFill>
                  <a:srgbClr val="00B0F0"/>
                </a:solidFill>
                <a:latin typeface="18thCentury" pitchFamily="2" charset="0"/>
                <a:hlinkClick r:id="rId2"/>
              </a:rPr>
              <a:t>://</a:t>
            </a:r>
            <a:r>
              <a:rPr lang="en-US" dirty="0" smtClean="0">
                <a:solidFill>
                  <a:srgbClr val="00B0F0"/>
                </a:solidFill>
                <a:latin typeface="18thCentury" pitchFamily="2" charset="0"/>
                <a:hlinkClick r:id="rId2"/>
              </a:rPr>
              <a:t>www.youtube.com/watch?v=sSvC3BAryn0&amp;t=152s</a:t>
            </a:r>
            <a:r>
              <a:rPr lang="en-US" dirty="0" smtClean="0">
                <a:solidFill>
                  <a:srgbClr val="00B0F0"/>
                </a:solidFill>
                <a:latin typeface="18thCentury" pitchFamily="2" charset="0"/>
              </a:rPr>
              <a:t>. </a:t>
            </a:r>
            <a:endParaRPr lang="en-US" dirty="0">
              <a:solidFill>
                <a:srgbClr val="00B0F0"/>
              </a:solidFill>
              <a:latin typeface="18thCentury" pitchFamily="2" charset="0"/>
            </a:endParaRPr>
          </a:p>
        </p:txBody>
      </p:sp>
      <p:pic>
        <p:nvPicPr>
          <p:cNvPr id="3" name="Content Placeholder 2"/>
          <p:cNvPicPr>
            <a:picLocks noGrp="1" noChangeAspect="1"/>
          </p:cNvPicPr>
          <p:nvPr>
            <p:ph sz="half" idx="2"/>
          </p:nvPr>
        </p:nvPicPr>
        <p:blipFill>
          <a:blip r:embed="rId3"/>
          <a:stretch>
            <a:fillRect/>
          </a:stretch>
        </p:blipFill>
        <p:spPr>
          <a:xfrm>
            <a:off x="5483093" y="2427316"/>
            <a:ext cx="4961863" cy="2979709"/>
          </a:xfrm>
          <a:prstGeom prst="rect">
            <a:avLst/>
          </a:prstGeom>
        </p:spPr>
      </p:pic>
    </p:spTree>
    <p:extLst>
      <p:ext uri="{BB962C8B-B14F-4D97-AF65-F5344CB8AC3E}">
        <p14:creationId xmlns:p14="http://schemas.microsoft.com/office/powerpoint/2010/main" val="415246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Nickelodeon Worldwide day of Play</a:t>
            </a:r>
            <a:endParaRPr lang="en-US" dirty="0" smtClean="0">
              <a:latin typeface="18thCentury" pitchFamily="2" charset="0"/>
            </a:endParaRPr>
          </a:p>
        </p:txBody>
      </p:sp>
      <p:sp>
        <p:nvSpPr>
          <p:cNvPr id="5" name="Content Placeholder 4"/>
          <p:cNvSpPr>
            <a:spLocks noGrp="1"/>
          </p:cNvSpPr>
          <p:nvPr>
            <p:ph sz="half" idx="1"/>
          </p:nvPr>
        </p:nvSpPr>
        <p:spPr>
          <a:xfrm>
            <a:off x="1154954" y="2603500"/>
            <a:ext cx="4825158" cy="4395816"/>
          </a:xfrm>
        </p:spPr>
        <p:txBody>
          <a:bodyPr>
            <a:noAutofit/>
          </a:bodyPr>
          <a:lstStyle/>
          <a:p>
            <a:pPr>
              <a:buFont typeface="Courier New" panose="02070309020205020404" pitchFamily="49" charset="0"/>
              <a:buChar char="o"/>
            </a:pPr>
            <a:r>
              <a:rPr lang="en-US" sz="1800" dirty="0" smtClean="0">
                <a:latin typeface="18thCentury" pitchFamily="2" charset="0"/>
              </a:rPr>
              <a:t>Nickelodeon Worldwide day of Play was</a:t>
            </a:r>
            <a:r>
              <a:rPr lang="en-US" dirty="0" smtClean="0">
                <a:latin typeface="18thCentury" pitchFamily="2" charset="0"/>
              </a:rPr>
              <a:t> an annual event organized by the Nickelodeon channel aimed at encouraging parents and children to put down their remotes and go out and play. They show the advantages the people who have been playing outside have managed to realize. By showing this event, parents are allowed to think critically about the various ways they can improve and create healthy relationships with their children. The advert also allows parents to think of ways their children can remain active. Open-mindedness' to these different aspects is among the factors promoted in critical thinking. </a:t>
            </a:r>
            <a:endParaRPr lang="en-US" sz="1800" dirty="0" smtClean="0">
              <a:latin typeface="18thCentury" pitchFamily="2" charset="0"/>
            </a:endParaRPr>
          </a:p>
        </p:txBody>
      </p:sp>
      <p:pic>
        <p:nvPicPr>
          <p:cNvPr id="6" name="Content Placeholder 5"/>
          <p:cNvPicPr>
            <a:picLocks noGrp="1" noChangeAspect="1"/>
          </p:cNvPicPr>
          <p:nvPr>
            <p:ph sz="half" idx="2"/>
          </p:nvPr>
        </p:nvPicPr>
        <p:blipFill>
          <a:blip r:embed="rId2"/>
          <a:stretch>
            <a:fillRect/>
          </a:stretch>
        </p:blipFill>
        <p:spPr>
          <a:xfrm>
            <a:off x="6208713" y="2603500"/>
            <a:ext cx="4597832" cy="3356725"/>
          </a:xfrm>
          <a:prstGeom prst="rect">
            <a:avLst/>
          </a:prstGeom>
        </p:spPr>
      </p:pic>
    </p:spTree>
    <p:extLst>
      <p:ext uri="{BB962C8B-B14F-4D97-AF65-F5344CB8AC3E}">
        <p14:creationId xmlns:p14="http://schemas.microsoft.com/office/powerpoint/2010/main" val="58199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18thCentury" pitchFamily="2" charset="0"/>
              </a:rPr>
              <a:t>References </a:t>
            </a:r>
            <a:endParaRPr lang="en-US" dirty="0" smtClean="0">
              <a:latin typeface="18thCentury" pitchFamily="2" charset="0"/>
            </a:endParaRPr>
          </a:p>
        </p:txBody>
      </p:sp>
      <p:sp>
        <p:nvSpPr>
          <p:cNvPr id="3" name="Content Placeholder 2"/>
          <p:cNvSpPr>
            <a:spLocks noGrp="1"/>
          </p:cNvSpPr>
          <p:nvPr>
            <p:ph idx="1"/>
          </p:nvPr>
        </p:nvSpPr>
        <p:spPr/>
        <p:txBody>
          <a:bodyPr/>
          <a:lstStyle/>
          <a:p>
            <a:pPr marL="0" indent="-457200">
              <a:buNone/>
            </a:pPr>
            <a:r>
              <a:rPr lang="en-US" dirty="0"/>
              <a:t>Cottrell, S. (2017). </a:t>
            </a:r>
            <a:r>
              <a:rPr lang="en-US" i="1" dirty="0"/>
              <a:t>Critical thinking skills: Effective analysis, argument and </a:t>
            </a:r>
            <a:r>
              <a:rPr lang="en-US" i="1" dirty="0" smtClean="0"/>
              <a:t>	reflection</a:t>
            </a:r>
            <a:r>
              <a:rPr lang="en-US" dirty="0"/>
              <a:t>. Macmillan International Higher Education</a:t>
            </a:r>
            <a:r>
              <a:rPr lang="en-US" dirty="0" smtClean="0"/>
              <a:t>.</a:t>
            </a:r>
          </a:p>
          <a:p>
            <a:pPr marL="0" indent="-457200">
              <a:buNone/>
            </a:pPr>
            <a:r>
              <a:rPr lang="en-US" dirty="0"/>
              <a:t>Monteiro, S., </a:t>
            </a:r>
            <a:r>
              <a:rPr lang="en-US" dirty="0" err="1"/>
              <a:t>Sherbino</a:t>
            </a:r>
            <a:r>
              <a:rPr lang="en-US" dirty="0"/>
              <a:t>, J., </a:t>
            </a:r>
            <a:r>
              <a:rPr lang="en-US" dirty="0" err="1"/>
              <a:t>Sibbald</a:t>
            </a:r>
            <a:r>
              <a:rPr lang="en-US" dirty="0"/>
              <a:t>, M., &amp; Norman, G. (2020). Critical thinking, </a:t>
            </a:r>
            <a:r>
              <a:rPr lang="en-US" dirty="0" smtClean="0"/>
              <a:t>	biases </a:t>
            </a:r>
            <a:r>
              <a:rPr lang="en-US" dirty="0"/>
              <a:t>and dual processing: The enduring myth of </a:t>
            </a:r>
            <a:r>
              <a:rPr lang="en-US" dirty="0" err="1"/>
              <a:t>generalisable</a:t>
            </a:r>
            <a:r>
              <a:rPr lang="en-US" dirty="0"/>
              <a:t> </a:t>
            </a:r>
            <a:r>
              <a:rPr lang="en-US" dirty="0" smtClean="0"/>
              <a:t>	skills</a:t>
            </a:r>
            <a:r>
              <a:rPr lang="en-US" dirty="0"/>
              <a:t>. </a:t>
            </a:r>
            <a:r>
              <a:rPr lang="en-US" i="1" dirty="0"/>
              <a:t>Medical education</a:t>
            </a:r>
            <a:r>
              <a:rPr lang="en-US" dirty="0"/>
              <a:t>, </a:t>
            </a:r>
            <a:r>
              <a:rPr lang="en-US" i="1" dirty="0"/>
              <a:t>54</a:t>
            </a:r>
            <a:r>
              <a:rPr lang="en-US" dirty="0"/>
              <a:t>(1), 66-73</a:t>
            </a:r>
            <a:r>
              <a:rPr lang="en-US" dirty="0" smtClean="0"/>
              <a:t>.</a:t>
            </a:r>
          </a:p>
          <a:p>
            <a:pPr marL="0" indent="-457200">
              <a:buNone/>
            </a:pPr>
            <a:r>
              <a:rPr lang="en-US" dirty="0"/>
              <a:t>Muniz, M. J. (2018). Hasty Generalization. </a:t>
            </a:r>
            <a:r>
              <a:rPr lang="en-US" i="1" dirty="0"/>
              <a:t>Bad Arguments: 100 of the Most </a:t>
            </a:r>
            <a:r>
              <a:rPr lang="en-US" i="1" dirty="0" smtClean="0"/>
              <a:t>	Important </a:t>
            </a:r>
            <a:r>
              <a:rPr lang="en-US" i="1" dirty="0"/>
              <a:t>Fallacies in Western Philosophy</a:t>
            </a:r>
            <a:r>
              <a:rPr lang="en-US" dirty="0"/>
              <a:t>, 354-356.</a:t>
            </a:r>
            <a:endParaRPr lang="en-US" dirty="0"/>
          </a:p>
        </p:txBody>
      </p:sp>
    </p:spTree>
    <p:extLst>
      <p:ext uri="{BB962C8B-B14F-4D97-AF65-F5344CB8AC3E}">
        <p14:creationId xmlns:p14="http://schemas.microsoft.com/office/powerpoint/2010/main" val="2622633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79</TotalTime>
  <Words>658</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18thCentury</vt:lpstr>
      <vt:lpstr>Arial</vt:lpstr>
      <vt:lpstr>Century Gothic</vt:lpstr>
      <vt:lpstr>Courier New</vt:lpstr>
      <vt:lpstr>Wingdings</vt:lpstr>
      <vt:lpstr>Wingdings 3</vt:lpstr>
      <vt:lpstr>Ion Boardroom</vt:lpstr>
      <vt:lpstr>CRITICAL THINKING IN PARENTING </vt:lpstr>
      <vt:lpstr>Characteristics of a good critical thinker </vt:lpstr>
      <vt:lpstr>Characteristics of a good critical thinker 2</vt:lpstr>
      <vt:lpstr>Barriers and Resistances of Good critical Thinking</vt:lpstr>
      <vt:lpstr>Barriers and Resistances of Good critical Thinking</vt:lpstr>
      <vt:lpstr>Informal Fallacies </vt:lpstr>
      <vt:lpstr>Media and Advertising Connections </vt:lpstr>
      <vt:lpstr>Nickelodeon Worldwide day of Play</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ASUS</dc:creator>
  <cp:lastModifiedBy>ASUS</cp:lastModifiedBy>
  <cp:revision>43</cp:revision>
  <dcterms:created xsi:type="dcterms:W3CDTF">2021-12-12T04:40:09Z</dcterms:created>
  <dcterms:modified xsi:type="dcterms:W3CDTF">2021-12-12T05:59:29Z</dcterms:modified>
</cp:coreProperties>
</file>